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3" r:id="rId2"/>
    <p:sldId id="274" r:id="rId3"/>
    <p:sldId id="275" r:id="rId4"/>
    <p:sldId id="276" r:id="rId5"/>
    <p:sldId id="277" r:id="rId6"/>
  </p:sldIdLst>
  <p:sldSz cx="9144000" cy="6858000" type="screen4x3"/>
  <p:notesSz cx="7104063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DRIGUEZ NIETO, EUGENIO" initials="RN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4E445-BB21-41CF-8C78-A7C1C96CBDA2}" v="1" dt="2022-12-21T10:06:51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>
      <p:cViewPr varScale="1">
        <p:scale>
          <a:sx n="103" d="100"/>
          <a:sy n="103" d="100"/>
        </p:scale>
        <p:origin x="14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5AC35D43-BCE4-44C6-A250-14745A23A2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9A704B94-1FAC-4F4A-8A6C-7A5D6E1BA0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D37D5756-FB5F-4B7B-86DF-904BB851B6E5}" type="datetimeFigureOut">
              <a:rPr lang="es-ES"/>
              <a:pPr>
                <a:defRPr/>
              </a:pPr>
              <a:t>19/09/2023</a:t>
            </a:fld>
            <a:endParaRPr lang="es-ES"/>
          </a:p>
        </p:txBody>
      </p:sp>
      <p:sp>
        <p:nvSpPr>
          <p:cNvPr id="4" name="3 Marcador de pie de página">
            <a:extLst>
              <a:ext uri="{FF2B5EF4-FFF2-40B4-BE49-F238E27FC236}">
                <a16:creationId xmlns:a16="http://schemas.microsoft.com/office/drawing/2014/main" id="{3FFBCB37-5CB3-4482-BF34-6D6B5F8666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30FE7DDC-F99E-4794-8E63-54A2436424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EAAA1AB5-3ABF-48D3-BFED-5574DDA83B9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CE69BB8A-4B3A-46E9-BAED-3F20843A1D0D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45C73AC-2082-4C3B-9430-1D074FE71A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433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C73AC-2082-4C3B-9430-1D074FE71A6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220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6">
            <a:extLst>
              <a:ext uri="{FF2B5EF4-FFF2-40B4-BE49-F238E27FC236}">
                <a16:creationId xmlns:a16="http://schemas.microsoft.com/office/drawing/2014/main" id="{129E5AD5-1AE3-4267-BA22-08634680550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8088"/>
            <a:ext cx="9144000" cy="590550"/>
            <a:chOff x="0" y="6288581"/>
            <a:chExt cx="9144000" cy="589562"/>
          </a:xfrm>
        </p:grpSpPr>
        <p:pic>
          <p:nvPicPr>
            <p:cNvPr id="6" name="Imagen 7" descr="Forma&#10;&#10;Descripción generada automáticamente">
              <a:extLst>
                <a:ext uri="{FF2B5EF4-FFF2-40B4-BE49-F238E27FC236}">
                  <a16:creationId xmlns:a16="http://schemas.microsoft.com/office/drawing/2014/main" id="{2EE98012-142F-4248-A08B-91C0F95CAC0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88581"/>
              <a:ext cx="9144000" cy="589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agen 8" descr="Texto&#10;&#10;Descripción generada automáticamente">
              <a:extLst>
                <a:ext uri="{FF2B5EF4-FFF2-40B4-BE49-F238E27FC236}">
                  <a16:creationId xmlns:a16="http://schemas.microsoft.com/office/drawing/2014/main" id="{363E9061-22BD-4BC9-8796-95EA13FE022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9459" y="6409888"/>
              <a:ext cx="883997" cy="371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Imagen 9">
              <a:extLst>
                <a:ext uri="{FF2B5EF4-FFF2-40B4-BE49-F238E27FC236}">
                  <a16:creationId xmlns:a16="http://schemas.microsoft.com/office/drawing/2014/main" id="{523155FF-3255-4321-8007-CB4337AEDA9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9945" y="6508097"/>
              <a:ext cx="768163" cy="213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9" name="4 Marcador de fecha">
            <a:extLst>
              <a:ext uri="{FF2B5EF4-FFF2-40B4-BE49-F238E27FC236}">
                <a16:creationId xmlns:a16="http://schemas.microsoft.com/office/drawing/2014/main" id="{31422B31-E7E9-45C9-9D7F-3652DA721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07329-9F92-4A71-AB73-BC4517FD981B}" type="datetimeFigureOut">
              <a:rPr lang="es-ES"/>
              <a:pPr>
                <a:defRPr/>
              </a:pPr>
              <a:t>19/09/2023</a:t>
            </a:fld>
            <a:endParaRPr lang="es-ES"/>
          </a:p>
        </p:txBody>
      </p:sp>
      <p:sp>
        <p:nvSpPr>
          <p:cNvPr id="10" name="5 Marcador de pie de página">
            <a:extLst>
              <a:ext uri="{FF2B5EF4-FFF2-40B4-BE49-F238E27FC236}">
                <a16:creationId xmlns:a16="http://schemas.microsoft.com/office/drawing/2014/main" id="{F4264ADD-9648-4551-A4DA-D5B34EB29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>
            <a:extLst>
              <a:ext uri="{FF2B5EF4-FFF2-40B4-BE49-F238E27FC236}">
                <a16:creationId xmlns:a16="http://schemas.microsoft.com/office/drawing/2014/main" id="{F5D890FB-CBEB-402F-816E-47C8B6B5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A654B-16E1-4F0F-B8D4-DBD0317A658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4516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24002354-2106-46C5-B1E5-4319A2B64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2B7D-784B-4CC1-A2BD-6B4EF8334C84}" type="datetimeFigureOut">
              <a:rPr lang="es-ES"/>
              <a:pPr>
                <a:defRPr/>
              </a:pPr>
              <a:t>19/09/2023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73FA1966-11F6-4AE0-8A15-97243B3F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1F8D88D9-D1F7-42C2-8A04-2989C99FC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8B906-026C-408B-826D-C49BF88CEC0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85627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6">
            <a:extLst>
              <a:ext uri="{FF2B5EF4-FFF2-40B4-BE49-F238E27FC236}">
                <a16:creationId xmlns:a16="http://schemas.microsoft.com/office/drawing/2014/main" id="{64370056-234A-41B0-83A0-8935FCE6957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8088"/>
            <a:ext cx="9144000" cy="590550"/>
            <a:chOff x="0" y="6288581"/>
            <a:chExt cx="9144000" cy="589562"/>
          </a:xfrm>
        </p:grpSpPr>
        <p:pic>
          <p:nvPicPr>
            <p:cNvPr id="5" name="Imagen 7" descr="Forma&#10;&#10;Descripción generada automáticamente">
              <a:extLst>
                <a:ext uri="{FF2B5EF4-FFF2-40B4-BE49-F238E27FC236}">
                  <a16:creationId xmlns:a16="http://schemas.microsoft.com/office/drawing/2014/main" id="{20C51AB4-4DA0-4516-8CCC-3EBD30D7755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88581"/>
              <a:ext cx="9144000" cy="589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Imagen 8" descr="Texto&#10;&#10;Descripción generada automáticamente">
              <a:extLst>
                <a:ext uri="{FF2B5EF4-FFF2-40B4-BE49-F238E27FC236}">
                  <a16:creationId xmlns:a16="http://schemas.microsoft.com/office/drawing/2014/main" id="{E3F0090F-D0FB-4AF6-BACF-184EB4A65E4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9459" y="6409888"/>
              <a:ext cx="883997" cy="371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agen 9">
              <a:extLst>
                <a:ext uri="{FF2B5EF4-FFF2-40B4-BE49-F238E27FC236}">
                  <a16:creationId xmlns:a16="http://schemas.microsoft.com/office/drawing/2014/main" id="{7DA03973-EDE1-483A-AD39-D5B4FC53A1F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9945" y="6508097"/>
              <a:ext cx="768163" cy="213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Imagen 10" descr="Texto&#10;&#10;Descripción generada automáticamente">
            <a:extLst>
              <a:ext uri="{FF2B5EF4-FFF2-40B4-BE49-F238E27FC236}">
                <a16:creationId xmlns:a16="http://schemas.microsoft.com/office/drawing/2014/main" id="{04C9DC10-5D07-42D8-ACFF-9C45C23B3A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222250"/>
            <a:ext cx="8832850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3 Marcador de fecha">
            <a:extLst>
              <a:ext uri="{FF2B5EF4-FFF2-40B4-BE49-F238E27FC236}">
                <a16:creationId xmlns:a16="http://schemas.microsoft.com/office/drawing/2014/main" id="{7EA47B62-4250-4DC4-AF41-A940AFC9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F329D-7C21-4210-8544-95EA91925751}" type="datetimeFigureOut">
              <a:rPr lang="es-ES"/>
              <a:pPr>
                <a:defRPr/>
              </a:pPr>
              <a:t>19/09/2023</a:t>
            </a:fld>
            <a:endParaRPr lang="es-ES"/>
          </a:p>
        </p:txBody>
      </p:sp>
      <p:sp>
        <p:nvSpPr>
          <p:cNvPr id="10" name="4 Marcador de pie de página">
            <a:extLst>
              <a:ext uri="{FF2B5EF4-FFF2-40B4-BE49-F238E27FC236}">
                <a16:creationId xmlns:a16="http://schemas.microsoft.com/office/drawing/2014/main" id="{A9F4378C-E718-48FE-B36A-E4E137CBD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5 Marcador de número de diapositiva">
            <a:extLst>
              <a:ext uri="{FF2B5EF4-FFF2-40B4-BE49-F238E27FC236}">
                <a16:creationId xmlns:a16="http://schemas.microsoft.com/office/drawing/2014/main" id="{3D7016B2-9C67-4380-AFBD-C3D37B031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F4F2-4500-425D-93C4-CC7EFD97E09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012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E2B668B-E492-4355-9CDF-79A57F55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0B6E0-9E44-4621-9C72-7F66D753BFD3}" type="datetimeFigureOut">
              <a:rPr lang="es-ES"/>
              <a:pPr>
                <a:defRPr/>
              </a:pPr>
              <a:t>19/09/2023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87012DB-2D3E-4C6E-9655-8BC77958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6B46C54-D712-4DBC-981E-672DD30B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E2DE-4F42-4C93-AA88-2BAFD60C36E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2147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69D2A32D-C11E-49FB-AE07-DF334DB9DE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3E69BA00-E367-46A7-A5A2-19A38B2A9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6AD02EA-8049-4BC0-8376-E1B748628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1B2BCD-2842-4CFA-8317-2D5F3A2223AD}" type="datetimeFigureOut">
              <a:rPr lang="es-ES"/>
              <a:pPr>
                <a:defRPr/>
              </a:pPr>
              <a:t>19/09/2023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4B03604A-60A4-41AD-84F0-254810A9B1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E936A8B-FC8E-40CB-85BC-68BC5C444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9A1F6E-F3B9-4B31-AA99-5A4201D7225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6" r:id="rId2"/>
    <p:sldLayoutId id="2147483699" r:id="rId3"/>
    <p:sldLayoutId id="214748369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gv.gva.es/datos/2023/07/19/pdf/2023_8075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9C962D01-A27B-4C8E-A534-5D55DF44F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560" y="2276872"/>
            <a:ext cx="8208912" cy="1368152"/>
          </a:xfrm>
        </p:spPr>
        <p:txBody>
          <a:bodyPr/>
          <a:lstStyle/>
          <a:p>
            <a:pPr algn="ctr">
              <a:defRPr/>
            </a:pPr>
            <a:r>
              <a:rPr lang="es-ES" sz="2800" dirty="0"/>
              <a:t>Las políticas activas de empleo, Pilar del Año Europeo de las Competencias: Intercambio de Buenas prácticas</a:t>
            </a:r>
            <a:endParaRPr lang="es-ES" sz="3200" dirty="0"/>
          </a:p>
        </p:txBody>
      </p:sp>
      <p:pic>
        <p:nvPicPr>
          <p:cNvPr id="4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0E6A685A-A4EA-47D8-B564-51A25A819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93" y="4736299"/>
            <a:ext cx="8409410" cy="1261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9 Título">
            <a:extLst>
              <a:ext uri="{FF2B5EF4-FFF2-40B4-BE49-F238E27FC236}">
                <a16:creationId xmlns:a16="http://schemas.microsoft.com/office/drawing/2014/main" id="{9E33BBFA-B753-483A-B80E-3CE8C8F3DF90}"/>
              </a:ext>
            </a:extLst>
          </p:cNvPr>
          <p:cNvSpPr txBox="1">
            <a:spLocks/>
          </p:cNvSpPr>
          <p:nvPr/>
        </p:nvSpPr>
        <p:spPr bwMode="auto">
          <a:xfrm>
            <a:off x="11113" y="23813"/>
            <a:ext cx="2328862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-valencia" altLang="es-ES" sz="2800" b="1">
                <a:solidFill>
                  <a:srgbClr val="AC0000"/>
                </a:solidFill>
                <a:latin typeface="Arial Black" panose="020B0A04020102020204" pitchFamily="34" charset="0"/>
              </a:rPr>
              <a:t>LABORA</a:t>
            </a:r>
          </a:p>
        </p:txBody>
      </p:sp>
      <p:pic>
        <p:nvPicPr>
          <p:cNvPr id="1229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F657EAD6-A4A7-4E93-9D5E-074DF422A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34938"/>
            <a:ext cx="496252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DA9911E-0419-4227-9BAA-75E48D3C5D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2821741"/>
              </p:ext>
            </p:extLst>
          </p:nvPr>
        </p:nvGraphicFramePr>
        <p:xfrm>
          <a:off x="390363" y="1052736"/>
          <a:ext cx="8363273" cy="4775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6678">
                  <a:extLst>
                    <a:ext uri="{9D8B030D-6E8A-4147-A177-3AD203B41FA5}">
                      <a16:colId xmlns:a16="http://schemas.microsoft.com/office/drawing/2014/main" val="2001414855"/>
                    </a:ext>
                  </a:extLst>
                </a:gridCol>
                <a:gridCol w="5489415">
                  <a:extLst>
                    <a:ext uri="{9D8B030D-6E8A-4147-A177-3AD203B41FA5}">
                      <a16:colId xmlns:a16="http://schemas.microsoft.com/office/drawing/2014/main" val="141043069"/>
                    </a:ext>
                  </a:extLst>
                </a:gridCol>
                <a:gridCol w="77180">
                  <a:extLst>
                    <a:ext uri="{9D8B030D-6E8A-4147-A177-3AD203B41FA5}">
                      <a16:colId xmlns:a16="http://schemas.microsoft.com/office/drawing/2014/main" val="1126774019"/>
                    </a:ext>
                  </a:extLst>
                </a:gridCol>
              </a:tblGrid>
              <a:tr h="72007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EN LA MODALIDAD DE TELEFORMACIÓN O FORMACION ON-LINE A TRAVÉS DEL AULA VIRTUAL DE LABORA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31117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400" b="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400" b="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https://dogv.gva.es/datos/2023/07/19/pdf/2023_8075.pdf</a:t>
                      </a:r>
                      <a:endParaRPr lang="es-ES" sz="1400" b="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400" b="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298544"/>
                  </a:ext>
                </a:extLst>
              </a:tr>
              <a:tr h="17631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DE IDIOMAS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• Las acciones  formativas  estarán  dirigidas  a personas  inscritas  previamente  en  eI  Espai  LABORA  d´Ocupació correspondiente. Se dará preferencia para eI acceso a Ios cursos, a aquellas personas solicitantes que acrediten encontrarse en situación de desempleo.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600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• Los contenidos de Ios cursos de inglés, francés y aIemán tendrán que estar articulados según Ios niveles       correspondientes que establece eI Marco Común Europeo de Referencia para Ias Lenguas(MCERL).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600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• Los cursos tendrán una duración de 150 horas para Ios niveles A1 y A2, y de 240 horas para Ios niveles B1 y B2.</a:t>
                      </a:r>
                    </a:p>
                  </a:txBody>
                  <a:tcPr marL="21813" marR="2181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/>
                </a:tc>
                <a:extLst>
                  <a:ext uri="{0D108BD9-81ED-4DB2-BD59-A6C34878D82A}">
                    <a16:rowId xmlns:a16="http://schemas.microsoft.com/office/drawing/2014/main" val="377868025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9 Título">
            <a:extLst>
              <a:ext uri="{FF2B5EF4-FFF2-40B4-BE49-F238E27FC236}">
                <a16:creationId xmlns:a16="http://schemas.microsoft.com/office/drawing/2014/main" id="{9E33BBFA-B753-483A-B80E-3CE8C8F3DF90}"/>
              </a:ext>
            </a:extLst>
          </p:cNvPr>
          <p:cNvSpPr txBox="1">
            <a:spLocks/>
          </p:cNvSpPr>
          <p:nvPr/>
        </p:nvSpPr>
        <p:spPr bwMode="auto">
          <a:xfrm>
            <a:off x="11113" y="23813"/>
            <a:ext cx="2328862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-valencia" altLang="es-ES" sz="2800" b="1">
                <a:solidFill>
                  <a:srgbClr val="AC0000"/>
                </a:solidFill>
                <a:latin typeface="Arial Black" panose="020B0A04020102020204" pitchFamily="34" charset="0"/>
              </a:rPr>
              <a:t>LABORA</a:t>
            </a:r>
          </a:p>
        </p:txBody>
      </p:sp>
      <p:pic>
        <p:nvPicPr>
          <p:cNvPr id="1229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F657EAD6-A4A7-4E93-9D5E-074DF422A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34938"/>
            <a:ext cx="496252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DA9911E-0419-4227-9BAA-75E48D3C5D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5750096"/>
              </p:ext>
            </p:extLst>
          </p:nvPr>
        </p:nvGraphicFramePr>
        <p:xfrm>
          <a:off x="390363" y="1052736"/>
          <a:ext cx="8363273" cy="506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6678">
                  <a:extLst>
                    <a:ext uri="{9D8B030D-6E8A-4147-A177-3AD203B41FA5}">
                      <a16:colId xmlns:a16="http://schemas.microsoft.com/office/drawing/2014/main" val="2001414855"/>
                    </a:ext>
                  </a:extLst>
                </a:gridCol>
                <a:gridCol w="5489415">
                  <a:extLst>
                    <a:ext uri="{9D8B030D-6E8A-4147-A177-3AD203B41FA5}">
                      <a16:colId xmlns:a16="http://schemas.microsoft.com/office/drawing/2014/main" val="141043069"/>
                    </a:ext>
                  </a:extLst>
                </a:gridCol>
                <a:gridCol w="77180">
                  <a:extLst>
                    <a:ext uri="{9D8B030D-6E8A-4147-A177-3AD203B41FA5}">
                      <a16:colId xmlns:a16="http://schemas.microsoft.com/office/drawing/2014/main" val="1126774019"/>
                    </a:ext>
                  </a:extLst>
                </a:gridCol>
              </a:tblGrid>
              <a:tr h="72007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EN LA MODALIDAD DE TELEFORMACIÓN O FORMACION ON-LINE A TRAVÉS DEL AULA VIRTUAL DE LABORA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311179"/>
                  </a:ext>
                </a:extLst>
              </a:tr>
              <a:tr h="392217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4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cursos de </a:t>
                      </a:r>
                      <a:r>
                        <a:rPr lang="es-ES" sz="1400" baseline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Soft</a:t>
                      </a:r>
                      <a:r>
                        <a:rPr lang="es-ES" sz="14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400" baseline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Skills</a:t>
                      </a:r>
                      <a:r>
                        <a:rPr lang="es-ES" sz="14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tienen una duración de 25h cada uno, y los contenidos buscan fomentar la motivación y la participación activa por parte del alumnado.</a:t>
                      </a:r>
                      <a:endParaRPr lang="es-ES" sz="1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298544"/>
                  </a:ext>
                </a:extLst>
              </a:tr>
              <a:tr h="1763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DE COMPETENCIAS TRANSVERSALES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1" baseline="0" dirty="0">
                          <a:effectLst/>
                        </a:rPr>
                        <a:t>     Habilidades interpersonales: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1 − TÉCNICAS Y HABILIDADES DE COMUNICACIÓN.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2 − COMUNICACIÓN ESCRITA.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3 − TRABAJO EN EQUIPO.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4 − LIDERAZGO. DIRECCIÓN DE EQUIPOS DE TRABAJO.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5 − RESOLUCIÓN DE CONFLICTOS EN EL TRABAJO.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6 − DESIGN THINKING.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600" b="1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1" baseline="0" dirty="0">
                          <a:effectLst/>
                        </a:rPr>
                        <a:t>     Habilidades personales: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7 − CAPACIDAD DE ADAPTACIÓN, FLEXIBILIDAD Y AGILIDAD.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8 − ENTRENAMIENTO DE LA AUTOESTIMA Y AUTOCONTROL.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 9 − AUTONOMÍA E INNOVACIÓN LABORAL - INICIATIVA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10 − PENSAMIENTO POSITIVO − OPTIMISMO y ENTUSIASMO.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11− GESTIÓN EFICAZ DEL TIEMPO.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600" baseline="0" dirty="0">
                        <a:effectLst/>
                      </a:endParaRPr>
                    </a:p>
                  </a:txBody>
                  <a:tcPr marL="21813" marR="2181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/>
                </a:tc>
                <a:extLst>
                  <a:ext uri="{0D108BD9-81ED-4DB2-BD59-A6C34878D82A}">
                    <a16:rowId xmlns:a16="http://schemas.microsoft.com/office/drawing/2014/main" val="3778680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68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9 Título">
            <a:extLst>
              <a:ext uri="{FF2B5EF4-FFF2-40B4-BE49-F238E27FC236}">
                <a16:creationId xmlns:a16="http://schemas.microsoft.com/office/drawing/2014/main" id="{9E33BBFA-B753-483A-B80E-3CE8C8F3DF90}"/>
              </a:ext>
            </a:extLst>
          </p:cNvPr>
          <p:cNvSpPr txBox="1">
            <a:spLocks/>
          </p:cNvSpPr>
          <p:nvPr/>
        </p:nvSpPr>
        <p:spPr bwMode="auto">
          <a:xfrm>
            <a:off x="11113" y="23813"/>
            <a:ext cx="2328862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-valencia" altLang="es-ES" sz="2800" b="1">
                <a:solidFill>
                  <a:srgbClr val="AC0000"/>
                </a:solidFill>
                <a:latin typeface="Arial Black" panose="020B0A04020102020204" pitchFamily="34" charset="0"/>
              </a:rPr>
              <a:t>LABORA</a:t>
            </a:r>
          </a:p>
        </p:txBody>
      </p:sp>
      <p:pic>
        <p:nvPicPr>
          <p:cNvPr id="1229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F657EAD6-A4A7-4E93-9D5E-074DF422A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34938"/>
            <a:ext cx="496252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DA9911E-0419-4227-9BAA-75E48D3C5D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2171638"/>
              </p:ext>
            </p:extLst>
          </p:nvPr>
        </p:nvGraphicFramePr>
        <p:xfrm>
          <a:off x="390363" y="1052736"/>
          <a:ext cx="8363273" cy="4313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6678">
                  <a:extLst>
                    <a:ext uri="{9D8B030D-6E8A-4147-A177-3AD203B41FA5}">
                      <a16:colId xmlns:a16="http://schemas.microsoft.com/office/drawing/2014/main" val="2001414855"/>
                    </a:ext>
                  </a:extLst>
                </a:gridCol>
                <a:gridCol w="5489415">
                  <a:extLst>
                    <a:ext uri="{9D8B030D-6E8A-4147-A177-3AD203B41FA5}">
                      <a16:colId xmlns:a16="http://schemas.microsoft.com/office/drawing/2014/main" val="141043069"/>
                    </a:ext>
                  </a:extLst>
                </a:gridCol>
                <a:gridCol w="77180">
                  <a:extLst>
                    <a:ext uri="{9D8B030D-6E8A-4147-A177-3AD203B41FA5}">
                      <a16:colId xmlns:a16="http://schemas.microsoft.com/office/drawing/2014/main" val="1126774019"/>
                    </a:ext>
                  </a:extLst>
                </a:gridCol>
              </a:tblGrid>
              <a:tr h="72007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EN LA MODALIDAD DE TELEFORMACIÓN O FORMACION ON-LINE A TRAVÉS DEL AULA VIRTUAL DE LABORA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311179"/>
                  </a:ext>
                </a:extLst>
              </a:tr>
              <a:tr h="7200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298544"/>
                  </a:ext>
                </a:extLst>
              </a:tr>
              <a:tr h="1763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DE COMPETENCIAS DIGITALES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1" baseline="0" dirty="0">
                          <a:effectLst/>
                        </a:rPr>
                        <a:t>     Ofimática: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12 − MICROSOFT WORD − BASICO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13 − MICROSOFT WORD − MEDIO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14 − MICROSOFT WORD − AVANZADO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15 − EXCEL−BASICO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16 − EXCEL−MEDIO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17 − EXCEL AVANZADO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18 − POWER POINT−BASICO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19 − POWER POINT−MEDIO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20 − POWER POINT−AVANZADO (M. Office 365)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21 − Diseño web con WORD PRESS − 50 horas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22 − Diseño gráfico con PHOTOSHOP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600" baseline="0" dirty="0">
                        <a:effectLst/>
                      </a:endParaRPr>
                    </a:p>
                  </a:txBody>
                  <a:tcPr marL="21813" marR="2181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/>
                </a:tc>
                <a:extLst>
                  <a:ext uri="{0D108BD9-81ED-4DB2-BD59-A6C34878D82A}">
                    <a16:rowId xmlns:a16="http://schemas.microsoft.com/office/drawing/2014/main" val="3778680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43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9 Título">
            <a:extLst>
              <a:ext uri="{FF2B5EF4-FFF2-40B4-BE49-F238E27FC236}">
                <a16:creationId xmlns:a16="http://schemas.microsoft.com/office/drawing/2014/main" id="{9E33BBFA-B753-483A-B80E-3CE8C8F3DF90}"/>
              </a:ext>
            </a:extLst>
          </p:cNvPr>
          <p:cNvSpPr txBox="1">
            <a:spLocks/>
          </p:cNvSpPr>
          <p:nvPr/>
        </p:nvSpPr>
        <p:spPr bwMode="auto">
          <a:xfrm>
            <a:off x="11113" y="23813"/>
            <a:ext cx="2328862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-valencia" altLang="es-ES" sz="2800" b="1">
                <a:solidFill>
                  <a:srgbClr val="AC0000"/>
                </a:solidFill>
                <a:latin typeface="Arial Black" panose="020B0A04020102020204" pitchFamily="34" charset="0"/>
              </a:rPr>
              <a:t>LABORA</a:t>
            </a:r>
          </a:p>
        </p:txBody>
      </p:sp>
      <p:pic>
        <p:nvPicPr>
          <p:cNvPr id="12293" name="Imagen 2" descr="Imagen que contiene Texto&#10;&#10;Descripción generada automáticamente">
            <a:extLst>
              <a:ext uri="{FF2B5EF4-FFF2-40B4-BE49-F238E27FC236}">
                <a16:creationId xmlns:a16="http://schemas.microsoft.com/office/drawing/2014/main" id="{F657EAD6-A4A7-4E93-9D5E-074DF422A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34938"/>
            <a:ext cx="4962525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DA9911E-0419-4227-9BAA-75E48D3C5D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0374804"/>
              </p:ext>
            </p:extLst>
          </p:nvPr>
        </p:nvGraphicFramePr>
        <p:xfrm>
          <a:off x="390363" y="980728"/>
          <a:ext cx="8363273" cy="4313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6678">
                  <a:extLst>
                    <a:ext uri="{9D8B030D-6E8A-4147-A177-3AD203B41FA5}">
                      <a16:colId xmlns:a16="http://schemas.microsoft.com/office/drawing/2014/main" val="2001414855"/>
                    </a:ext>
                  </a:extLst>
                </a:gridCol>
                <a:gridCol w="5489415">
                  <a:extLst>
                    <a:ext uri="{9D8B030D-6E8A-4147-A177-3AD203B41FA5}">
                      <a16:colId xmlns:a16="http://schemas.microsoft.com/office/drawing/2014/main" val="141043069"/>
                    </a:ext>
                  </a:extLst>
                </a:gridCol>
                <a:gridCol w="77180">
                  <a:extLst>
                    <a:ext uri="{9D8B030D-6E8A-4147-A177-3AD203B41FA5}">
                      <a16:colId xmlns:a16="http://schemas.microsoft.com/office/drawing/2014/main" val="1126774019"/>
                    </a:ext>
                  </a:extLst>
                </a:gridCol>
              </a:tblGrid>
              <a:tr h="72007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EN LA MODALIDAD DE TELEFORMACIÓN O FORMACION ON-LINE A TRAVÉS DEL AULA VIRTUAL DE LABORA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311179"/>
                  </a:ext>
                </a:extLst>
              </a:tr>
              <a:tr h="72009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298544"/>
                  </a:ext>
                </a:extLst>
              </a:tr>
              <a:tr h="17631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s-ES" sz="1600" baseline="0" dirty="0">
                          <a:effectLst/>
                        </a:rPr>
                        <a:t>CURSOS DE COMPETENCIAS DIGITALES</a:t>
                      </a:r>
                      <a:endParaRPr lang="es-E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1" baseline="0" dirty="0">
                          <a:effectLst/>
                        </a:rPr>
                        <a:t>     Digitalización: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23 − TRANSFORMACIÓN DIGITAL BÁSICA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24 − TENDENCIAS DIGITALES (</a:t>
                      </a:r>
                      <a:r>
                        <a:rPr lang="es-ES" sz="1600" b="0" baseline="0" dirty="0" err="1">
                          <a:effectLst/>
                        </a:rPr>
                        <a:t>CIoud</a:t>
                      </a:r>
                      <a:r>
                        <a:rPr lang="es-ES" sz="1600" b="0" baseline="0" dirty="0">
                          <a:effectLst/>
                        </a:rPr>
                        <a:t> Computing, AI, …) − 50 horas 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25 − CIBERSEGURIDAD − 50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26 − CLOUD COMPUTING − 50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27 − TELETRABAJO −30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28 − ANALÍTICA WEB (</a:t>
                      </a:r>
                      <a:r>
                        <a:rPr lang="es-ES" sz="1600" b="0" baseline="0" dirty="0" err="1">
                          <a:effectLst/>
                        </a:rPr>
                        <a:t>GoogIe</a:t>
                      </a:r>
                      <a:r>
                        <a:rPr lang="es-ES" sz="1600" b="0" baseline="0" dirty="0">
                          <a:effectLst/>
                        </a:rPr>
                        <a:t> </a:t>
                      </a:r>
                      <a:r>
                        <a:rPr lang="es-ES" sz="1600" b="0" baseline="0" dirty="0" err="1">
                          <a:effectLst/>
                        </a:rPr>
                        <a:t>AnaIytics</a:t>
                      </a:r>
                      <a:r>
                        <a:rPr lang="es-ES" sz="1600" b="0" baseline="0" dirty="0">
                          <a:effectLst/>
                        </a:rPr>
                        <a:t>) − 50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29 − ATENCIÓN Y GESTIÓN EN ELEASISTENCIA − 50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30 − PROYECTOS CON MET. ÁGILES Y ENFOQUE LEAN.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31 − GEST. PROYEC. SOFTWARE CON SCRUM (IFCD048) − 16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32 − PROJECT MANAGMENT (ADGG087PO). − 60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s-ES" sz="1600" b="0" baseline="0" dirty="0">
                          <a:effectLst/>
                        </a:rPr>
                        <a:t>33 − COMERCIO Y MARKETING DIGITAL − 30 horas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es-ES" sz="1600" baseline="0" dirty="0">
                        <a:effectLst/>
                      </a:endParaRPr>
                    </a:p>
                  </a:txBody>
                  <a:tcPr marL="21813" marR="2181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</a:pPr>
                      <a:endParaRPr lang="es-E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13" marR="21813" marT="0" marB="0"/>
                </a:tc>
                <a:extLst>
                  <a:ext uri="{0D108BD9-81ED-4DB2-BD59-A6C34878D82A}">
                    <a16:rowId xmlns:a16="http://schemas.microsoft.com/office/drawing/2014/main" val="3778680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760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619</Words>
  <Application>Microsoft Office PowerPoint</Application>
  <PresentationFormat>Presentación en pantalla (4:3)</PresentationFormat>
  <Paragraphs>60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IVACE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ortega</dc:creator>
  <cp:lastModifiedBy>VIVÓ RUBIO, VICENTE AGUSTÍN</cp:lastModifiedBy>
  <cp:revision>128</cp:revision>
  <dcterms:created xsi:type="dcterms:W3CDTF">2020-01-28T11:53:27Z</dcterms:created>
  <dcterms:modified xsi:type="dcterms:W3CDTF">2023-09-19T12:02:33Z</dcterms:modified>
</cp:coreProperties>
</file>